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5" Type="http://schemas.microsoft.com/office/2020/02/relationships/classificationlabels" Target="docMetadata/LabelInfo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7" r:id="rId6"/>
    <p:sldId id="258" r:id="rId7"/>
    <p:sldId id="268" r:id="rId8"/>
    <p:sldId id="290" r:id="rId9"/>
    <p:sldId id="293" r:id="rId10"/>
    <p:sldId id="291" r:id="rId11"/>
    <p:sldId id="294" r:id="rId12"/>
    <p:sldId id="264" r:id="rId13"/>
    <p:sldId id="292" r:id="rId14"/>
    <p:sldId id="296" r:id="rId15"/>
    <p:sldId id="301" r:id="rId16"/>
    <p:sldId id="304" r:id="rId17"/>
    <p:sldId id="302" r:id="rId18"/>
    <p:sldId id="303" r:id="rId19"/>
    <p:sldId id="306" r:id="rId20"/>
    <p:sldId id="305" r:id="rId21"/>
    <p:sldId id="298" r:id="rId22"/>
    <p:sldId id="297" r:id="rId23"/>
    <p:sldId id="262" r:id="rId24"/>
    <p:sldId id="295" r:id="rId25"/>
    <p:sldId id="286" r:id="rId26"/>
    <p:sldId id="27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3204" autoAdjust="0"/>
  </p:normalViewPr>
  <p:slideViewPr>
    <p:cSldViewPr snapToGrid="0">
      <p:cViewPr>
        <p:scale>
          <a:sx n="100" d="100"/>
          <a:sy n="100" d="100"/>
        </p:scale>
        <p:origin x="-106" y="-5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theme" Target="theme/theme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handoutMaster" Target="handoutMasters/handout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viewProps" Target="view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notesMaster" Target="notesMasters/notesMaster1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commentAuthors" Target="commentAuthors.xml" /><Relationship Id="rId35" Type="http://schemas.microsoft.com/office/2018/10/relationships/authors" Target="author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12/30/2025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9EF1-F944-8114-78CD-798532B7A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67CEB-5311-7761-60B2-28EC9FA7F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43F91-7945-6FA8-60B2-AD1884C85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142E1-B873-62BA-0689-711025311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18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89950-E31C-CD95-922C-B85670027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8E25E8-650C-201C-5126-7A6E1436A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71134-2781-9449-0B7F-094FE058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E5DB5-D64D-3DA7-23AD-EC6B84B3E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34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D047-22AD-0671-53F4-68F695EC6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E8841-315A-CCE3-685E-94D455C70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97FFB-5298-2EA6-C290-49E5A59B6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E81D6-29DA-4BD4-D04F-DE2FDDAE7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21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19B68-627F-51D7-E4CC-5B0BDE77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A659E-7F0E-365E-A314-CED3DFCCF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A310B-04FD-869F-09B1-E25BB97C3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C9327-56B7-6A9A-1BDE-DDE3652517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92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FDF81-F621-3EE3-6BD5-8103443F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025054-CECB-0CF9-9EB8-2B7411296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251A1A-4C6E-D69B-547D-07ABB491C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704EB-B447-717B-609C-ECDF8DCB6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68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27A6E-FA4F-FB00-8115-E6537ED5C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25477A-4E1C-2A16-2F27-9F746A793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1D2C3E-D772-C943-3030-09AB1652A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23C00-7A4A-3E9C-B4F8-F064E6DFC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18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243B7-0ECE-1625-821F-B4760C9CB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2A139-5329-BB21-4D1B-E1ED6C0F7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C2A40-656A-E791-B0E2-AB74EE729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4AB37-237A-D5E1-0961-52A953BD9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28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5444E-8052-2890-6CFA-FD5EF5BB4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6A6C3A-144D-1BC6-CA45-3BA68786F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CBFD6-8BB4-6916-433A-E2BF987C7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A7117-4D77-E446-5A9A-CC5C9EC27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77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B3CB2-3347-C578-61A5-8638FFA38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97E14-BB15-C67D-50E1-374DA3D988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B4C3-46C0-D6AA-EF26-2E4DF9632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07CF4-3A8A-EA9F-8ADA-EBCBB72C2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5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CB667-5558-B400-A206-89BCFD60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7843C-3DC6-F5B9-B044-3277DD86B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181363-C6FA-ED1E-12FF-704DAAAC53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F61A8-28BB-3C50-590E-FF2B9EE80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24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DCD2C-BFB2-8999-B94A-C41DA4BDD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E9935-9909-D858-5FB0-86CC24A78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C6F480-B52D-8DE7-47F8-C4BF3589B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F74D3-400C-4073-3BBD-ADAD6ADBF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27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71E9D-DA68-BFC4-A718-CE62871F2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6478F-7108-CCBB-15DD-446EBD5FF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51DBE-984C-D81D-DCB9-174525B3A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6E270-6474-DA63-ABDD-C2CD50BA52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10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 /><Relationship Id="rId2" Type="http://schemas.openxmlformats.org/officeDocument/2006/relationships/image" Target="../media/image19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6.svg" /><Relationship Id="rId4" Type="http://schemas.openxmlformats.org/officeDocument/2006/relationships/image" Target="../media/image25.png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9.svg" /><Relationship Id="rId5" Type="http://schemas.openxmlformats.org/officeDocument/2006/relationships/image" Target="../media/image8.png" /><Relationship Id="rId4" Type="http://schemas.openxmlformats.org/officeDocument/2006/relationships/image" Target="../media/image7.sv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5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13.svg" /><Relationship Id="rId5" Type="http://schemas.openxmlformats.org/officeDocument/2006/relationships/image" Target="../media/image12.png" /><Relationship Id="rId4" Type="http://schemas.openxmlformats.org/officeDocument/2006/relationships/image" Target="../media/image5.png" 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 /><Relationship Id="rId3" Type="http://schemas.openxmlformats.org/officeDocument/2006/relationships/image" Target="../media/image13.svg" /><Relationship Id="rId7" Type="http://schemas.openxmlformats.org/officeDocument/2006/relationships/image" Target="../media/image17.svg" /><Relationship Id="rId2" Type="http://schemas.openxmlformats.org/officeDocument/2006/relationships/image" Target="../media/image12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16.png" /><Relationship Id="rId5" Type="http://schemas.openxmlformats.org/officeDocument/2006/relationships/image" Target="../media/image15.svg" /><Relationship Id="rId10" Type="http://schemas.openxmlformats.org/officeDocument/2006/relationships/image" Target="../media/image5.png" /><Relationship Id="rId4" Type="http://schemas.openxmlformats.org/officeDocument/2006/relationships/image" Target="../media/image14.png" /><Relationship Id="rId9" Type="http://schemas.openxmlformats.org/officeDocument/2006/relationships/image" Target="../media/image2.sv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18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2.svg" /><Relationship Id="rId5" Type="http://schemas.openxmlformats.org/officeDocument/2006/relationships/image" Target="../media/image21.png" /><Relationship Id="rId4" Type="http://schemas.openxmlformats.org/officeDocument/2006/relationships/image" Target="../media/image20.sv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 /><Relationship Id="rId7" Type="http://schemas.openxmlformats.org/officeDocument/2006/relationships/image" Target="../media/image24.svg" /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23.png" /><Relationship Id="rId5" Type="http://schemas.openxmlformats.org/officeDocument/2006/relationships/image" Target="../media/image13.svg" /><Relationship Id="rId4" Type="http://schemas.openxmlformats.org/officeDocument/2006/relationships/image" Target="../media/image1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6.svg" /><Relationship Id="rId4" Type="http://schemas.openxmlformats.org/officeDocument/2006/relationships/image" Target="../media/image25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0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0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0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0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0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microsoft.com/office/2007/relationships/hdphoto" Target="../media/hdphoto1.wdp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42.jp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8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29.jpe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31.jpe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31715" y="2245050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Railway Ticket Booking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E25BB-51A1-C1AD-C54A-99624E70AAED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Main Menu Module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8802FF-E280-DAB6-0DAC-119AA1690E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057" y="2187160"/>
            <a:ext cx="6089860" cy="41688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Acts as the central control of the application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Displays options for booking, cancellation, viewing tickets, and resetting data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Swing components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JFrame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, JButton,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JLabel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Event handling using ActionListener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Layout managers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BorderLayout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,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GridLayout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D127F2-0D15-9461-DE77-15FF8315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601" y="2307566"/>
            <a:ext cx="50387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0E80-78C4-ED82-2671-A68B5819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FA9E-B39E-8A05-6CBD-E15E5760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41566D-C58D-7676-98BB-4BDC335771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907" y="1712707"/>
            <a:ext cx="6664952" cy="52615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Allows user to select: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Coach type (1AC, 2AC, 3AC, GEN)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Source and destination stations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Displays seat availability dynamically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Supports booking of multiple seats at once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Swing components (</a:t>
            </a:r>
            <a:r>
              <a:rPr lang="en-US" sz="1600" dirty="0" err="1">
                <a:highlight>
                  <a:srgbClr val="FFFFFF"/>
                </a:highlight>
                <a:latin typeface="Times New Roman"/>
                <a:cs typeface="Times New Roman"/>
              </a:rPr>
              <a:t>JDialog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, </a:t>
            </a:r>
            <a:r>
              <a:rPr lang="en-US" sz="1600" dirty="0" err="1">
                <a:highlight>
                  <a:srgbClr val="FFFFFF"/>
                </a:highlight>
                <a:latin typeface="Times New Roman"/>
                <a:cs typeface="Times New Roman"/>
              </a:rPr>
              <a:t>JComboBox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, </a:t>
            </a:r>
            <a:r>
              <a:rPr lang="en-US" sz="1600" dirty="0" err="1">
                <a:highlight>
                  <a:srgbClr val="FFFFFF"/>
                </a:highlight>
                <a:latin typeface="Times New Roman"/>
                <a:cs typeface="Times New Roman"/>
              </a:rPr>
              <a:t>JCheckBox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Java Collections (Map, List)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Java Streams (stream(), filter(), collect())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Validation using conditional checks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49DB7-8CE7-595C-0A0A-6F31DF8752A8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Ticket Booking Module</a:t>
            </a:r>
            <a:endParaRPr lang="en-US" sz="4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2F30AA0-985E-5216-DF80-80D06B5A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16" y="1889363"/>
            <a:ext cx="6675228" cy="44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86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F95F8-DE3B-BB0A-20AA-6387C555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076CE-5F37-9495-F193-5284DDBA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103C4A1-02D6-7D88-F3FA-2B3F4B1107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831" y="1870858"/>
            <a:ext cx="4393331" cy="48589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Collects passenger name and age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Performs validation for empty input and invalid age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Confirms booking per passenger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Modal dialogs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JDialog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Exception handling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NumberFormatException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Encapsulation of passenger data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Input validation logic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FBBE3-B002-BD1E-C844-DD1E8357CE1E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Passenger Details Module</a:t>
            </a:r>
            <a:endParaRPr lang="en-US" sz="4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E594F8-5390-5EF9-43F0-F193AD0AC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961" y="1496323"/>
            <a:ext cx="6991890" cy="48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CD8ED-9EF9-39F7-DEB8-1153F968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F13C8-7EA0-D229-0CB1-A7494C08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07DF1C-3CD6-E8DB-3348-FFBAAB4ACB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057" y="1899614"/>
            <a:ext cx="5385368" cy="48302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Generates unique ticket IDs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Stores ticket details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Calculates fare based on: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Coach type</a:t>
            </a:r>
          </a:p>
          <a:p>
            <a:pPr lvl="1"/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Passenger age (half fare for age ≤ 15)</a:t>
            </a:r>
            <a:endParaRPr lang="en-US" sz="1600" b="1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b="1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b="1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 Used</a:t>
            </a:r>
          </a:p>
          <a:p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Encapsulation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 using Ticket and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BaseTicket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 classes</a:t>
            </a:r>
            <a:endParaRPr lang="en-US" sz="1600"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Java Date &amp; Time (Date,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SimpleDateFormat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Use of HashMap and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ArrayList</a:t>
            </a:r>
            <a:endParaRPr lang="en-US" sz="160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0AFC6E-D2E4-D8F3-712C-8095A5297414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Ticket Management Module</a:t>
            </a:r>
            <a:endParaRPr lang="en-US" sz="4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592BC7-BF74-4EB3-8354-9739661E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14" y="2238646"/>
            <a:ext cx="6145062" cy="34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59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C6C96-C33A-8DB8-8207-D38568C96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2C867-A4EE-25C9-0E24-02F0C6AFC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0D7FBC-F83A-1877-4411-56012FCF8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566" y="1899613"/>
            <a:ext cx="5025934" cy="4830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Cancels ticket using seat ID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Frees the seat for future booking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Removes ticket from system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Swing dialogs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Map lookups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Confirmation dialogs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Collection modification</a:t>
            </a:r>
          </a:p>
          <a:p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1A336F-E092-94D0-E6F2-057846AAEB6F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Ticket Cancellation Module</a:t>
            </a:r>
            <a:endParaRPr lang="en-US" sz="4000" dirty="0"/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7311370-50C9-0F92-0041-AEAA40FA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907" y="2268478"/>
            <a:ext cx="6199696" cy="358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5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6D52A-116C-777D-B044-F2BBC9F06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45E5B-3F66-A28E-2FED-448E8DE0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143BB36-AF42-764B-76FD-6768A24E70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925" y="2014630"/>
            <a:ext cx="5787934" cy="48445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>
                <a:highlight>
                  <a:srgbClr val="FFFFFF"/>
                </a:highlight>
                <a:latin typeface="Times New Roman"/>
                <a:cs typeface="Times New Roman"/>
              </a:rPr>
              <a:t>Displays all booked tickets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Printable ticket-style layout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Shows all ticket details clearly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Custom painting using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paintComponent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()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Graphics2D,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GradientPaint</a:t>
            </a:r>
            <a:endParaRPr lang="en-US" sz="160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Swing layouts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BoxLayout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,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JScrollPane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8FCB0-D142-28B0-37F3-2102CFC7D510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Ticket Viewing Module</a:t>
            </a:r>
            <a:endParaRPr lang="en-US" sz="4000" dirty="0"/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C74E6-AF92-C7DC-D52D-645E91A5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094" y="2311520"/>
            <a:ext cx="7501925" cy="31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1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0994A-238F-A3A4-CE35-373F7158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A84FB-AC24-9434-33BC-DD4B30F1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54A12E-7F8C-295D-97D9-234E2DD7E5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3850" y="1899613"/>
            <a:ext cx="5859820" cy="48302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Inheritance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Ticket class extends abstract class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BaseTicket</a:t>
            </a:r>
            <a:endParaRPr lang="en-US" sz="160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abstract class 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BaseTicket</a:t>
            </a:r>
            <a:b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</a:b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class Ticket extends 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BaseTicket</a:t>
            </a:r>
            <a:endParaRPr lang="en-US" sz="160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Polymorphism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Abstract method 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getTicketType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() implemented in subclass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Method called dynamically while displaying ticket details</a:t>
            </a:r>
          </a:p>
          <a:p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Encapsulation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Ticket-related data bundled inside classes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Accessed through controlled methods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CB464-2696-4643-9983-9234975AAAFC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OOP Design</a:t>
            </a:r>
            <a:endParaRPr lang="en-US" sz="4000" dirty="0"/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8A6F2C1-E83B-519D-7919-55BB4225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95" y="653092"/>
            <a:ext cx="3368075" cy="581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931A4-5432-5E53-C5F5-0E73A4BB0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34788-59CE-828F-7F42-397A104BD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7D149D-2CDE-3840-73F0-72853DFA4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321" y="2158404"/>
            <a:ext cx="5227217" cy="43845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Requirement &amp; Functionality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Prevents inconsistent seat booking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Ensures data integrity when multiple operations occur</a:t>
            </a:r>
          </a:p>
          <a:p>
            <a:pPr marL="0" indent="0">
              <a:buNone/>
            </a:pPr>
            <a:endParaRPr lang="en-US" sz="1600" b="1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600" b="1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600" b="1" dirty="0">
                <a:highlight>
                  <a:srgbClr val="FFFFFF"/>
                </a:highlight>
                <a:latin typeface="Times New Roman"/>
                <a:cs typeface="Times New Roman"/>
              </a:rPr>
              <a:t>Java Techniques Used</a:t>
            </a:r>
            <a:endParaRPr lang="en-US" sz="16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Synchronization using: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synchronized (</a:t>
            </a:r>
            <a:r>
              <a:rPr lang="en-US" sz="1600" err="1">
                <a:highlight>
                  <a:srgbClr val="FFFFFF"/>
                </a:highlight>
                <a:latin typeface="Times New Roman"/>
                <a:cs typeface="Times New Roman"/>
              </a:rPr>
              <a:t>bookingLock</a:t>
            </a:r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)</a:t>
            </a:r>
          </a:p>
          <a:p>
            <a:r>
              <a:rPr lang="en-US" sz="1600" dirty="0">
                <a:highlight>
                  <a:srgbClr val="FFFFFF"/>
                </a:highlight>
                <a:latin typeface="Times New Roman"/>
                <a:cs typeface="Times New Roman"/>
              </a:rPr>
              <a:t>Thread-safe access to shared resources</a:t>
            </a:r>
          </a:p>
          <a:p>
            <a:endParaRPr lang="en-US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3583D-B6C5-14C2-0817-64D6A4A7D613}"/>
              </a:ext>
            </a:extLst>
          </p:cNvPr>
          <p:cNvSpPr txBox="1"/>
          <p:nvPr/>
        </p:nvSpPr>
        <p:spPr>
          <a:xfrm>
            <a:off x="601383" y="653348"/>
            <a:ext cx="89480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0F4761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Synchronization and Thread Safety</a:t>
            </a: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72D9376-3F19-5AF3-E08F-9241729E1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30" y="3427474"/>
            <a:ext cx="6072457" cy="17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657F1-8DD9-8976-C929-DE6F4C805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505605B-7F93-53C8-26F9-5C0A3C6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85" y="34977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6000"/>
                  </a:schemeClr>
                </a:solidFill>
              </a:rPr>
              <a:t>Booking Flow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52589F-3475-C69A-2ED2-A865B877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E3CAE83-E023-F656-5956-290DCEB06DDA}"/>
              </a:ext>
            </a:extLst>
          </p:cNvPr>
          <p:cNvSpPr>
            <a:spLocks noGrp="1"/>
          </p:cNvSpPr>
          <p:nvPr/>
        </p:nvSpPr>
        <p:spPr>
          <a:xfrm>
            <a:off x="1580110" y="1849995"/>
            <a:ext cx="3283118" cy="60938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User selects Book Ticket  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│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▼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Coach Selected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│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▼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Seats Loaded from Map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│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▼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Seat Availability Checked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│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▼</a:t>
            </a:r>
            <a:endParaRPr lang="en-US" sz="17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97DAA2AB-B547-1309-950F-29BBB15E3954}"/>
              </a:ext>
            </a:extLst>
          </p:cNvPr>
          <p:cNvSpPr txBox="1"/>
          <p:nvPr/>
        </p:nvSpPr>
        <p:spPr>
          <a:xfrm>
            <a:off x="6992240" y="111357"/>
            <a:ext cx="3273149" cy="7278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Passenger Dialog Opened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│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▼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Age Validation</a:t>
            </a:r>
            <a:endParaRPr lang="en-US" sz="170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│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▼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Price Calculation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│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▼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Ticket Object Created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│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▼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Seat Locked using synchronized block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│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▼</a:t>
            </a:r>
          </a:p>
          <a:p>
            <a:pPr>
              <a:spcAft>
                <a:spcPts val="1200"/>
              </a:spcAft>
            </a:pPr>
            <a:r>
              <a:rPr lang="en-US" sz="1700" dirty="0">
                <a:solidFill>
                  <a:schemeClr val="bg1"/>
                </a:solidFill>
                <a:latin typeface="Times New Roman"/>
                <a:cs typeface="Times New Roman"/>
              </a:rPr>
              <a:t>Ticket Stored Successfully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55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CBBE-4F68-F699-6BCE-8410DA7CB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2744853-8C2A-8ACA-A7C2-6DF22A332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6000"/>
                  </a:schemeClr>
                </a:solidFill>
                <a:ea typeface="+mj-lt"/>
                <a:cs typeface="+mj-lt"/>
              </a:rPr>
              <a:t>Synchronization Flow</a:t>
            </a:r>
            <a:endParaRPr lang="en-US">
              <a:solidFill>
                <a:schemeClr val="tx2">
                  <a:lumMod val="76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E82B38E-D032-B8E8-B7B1-FBF52265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F21-E982-87E7-4947-9F8AC20F6FA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3473085" cy="363583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Multiple Booking Requests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│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▼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Access Shared Data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│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▼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synchronized(</a:t>
            </a:r>
            <a:r>
              <a:rPr lang="en-US" dirty="0" err="1">
                <a:ea typeface="+mn-lt"/>
                <a:cs typeface="+mn-lt"/>
              </a:rPr>
              <a:t>bookingLock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│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▼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Update </a:t>
            </a:r>
            <a:r>
              <a:rPr lang="en-US" dirty="0" err="1">
                <a:ea typeface="+mn-lt"/>
                <a:cs typeface="+mn-lt"/>
              </a:rPr>
              <a:t>seatsAvailable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│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▼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F6610B-07DA-DC3A-E1B4-81BC10E817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7327" y="2481940"/>
            <a:ext cx="4153447" cy="375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Update </a:t>
            </a:r>
            <a:r>
              <a:rPr lang="en-US" sz="1700" err="1">
                <a:latin typeface="Times New Roman"/>
                <a:cs typeface="Times New Roman"/>
              </a:rPr>
              <a:t>seatToTicket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│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▼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Update tickets list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│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▼</a:t>
            </a:r>
            <a:endParaRPr lang="en-US" sz="17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1700" dirty="0">
                <a:latin typeface="Times New Roman"/>
                <a:cs typeface="Times New Roman"/>
              </a:rPr>
              <a:t>Release Lock</a:t>
            </a:r>
            <a:endParaRPr lang="en-US" sz="17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9000"/>
                  </a:schemeClr>
                </a:solidFill>
              </a:rPr>
              <a:t>Outline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53264" cy="28986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Introduction</a:t>
            </a:r>
          </a:p>
          <a:p>
            <a:r>
              <a:rPr lang="en-US" b="1" dirty="0"/>
              <a:t>Objective</a:t>
            </a:r>
          </a:p>
          <a:p>
            <a:r>
              <a:rPr lang="en-US" b="1" dirty="0"/>
              <a:t>Description Of Modules</a:t>
            </a:r>
          </a:p>
          <a:p>
            <a:r>
              <a:rPr lang="en-US" b="1" dirty="0"/>
              <a:t>Future Enhancements</a:t>
            </a:r>
          </a:p>
          <a:p>
            <a:r>
              <a:rPr lang="en-US" b="1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train tracks with a couple of trains&#10;&#10;AI-generated content may be incorrect.">
            <a:extLst>
              <a:ext uri="{FF2B5EF4-FFF2-40B4-BE49-F238E27FC236}">
                <a16:creationId xmlns:a16="http://schemas.microsoft.com/office/drawing/2014/main" id="{65AAA8F6-7F8B-DF54-56D7-9A20CD1AF7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/>
                    </a14:imgEffect>
                    <a14:imgEffect>
                      <a14:brightnessContrast/>
                    </a14:imgEffect>
                  </a14:imgLayer>
                </a14:imgProps>
              </a:ext>
            </a:extLst>
          </a:blip>
          <a:srcRect l="14" t="147" r="161" b="115"/>
          <a:stretch>
            <a:fillRect/>
          </a:stretch>
        </p:blipFill>
        <p:spPr>
          <a:xfrm>
            <a:off x="4048484" y="901012"/>
            <a:ext cx="8149464" cy="54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17" y="2178108"/>
            <a:ext cx="7606895" cy="2029967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2295B-CB3E-488C-DB39-D74FB7CD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FE116-3C82-2F07-C696-7001501C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7183F1-1852-C500-330F-289F6DBAB97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60259" y="1159728"/>
            <a:ext cx="8417961" cy="627441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Although the current system meets the core requirements, several enhancements can be implemented to improve functionality and scalability.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Database Integration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The system can be enhanced by integrating a database such as MySQL or PostgreSQL to store ticket and passenger data permanently instead of using in-memory collections.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User Authentication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Login and registration modules can be added to allow multiple users to book and manage their tickets securely.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Multiple Ticket Types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Additional ticket types such as Tatkal, Senior Citizen, or Student tickets can be introduced to demonstrate stronger polymorphism.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Online Payment Gateway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A payment module can be added to support digital transactions such as UPI, debit, or credit card payments.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83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1200911"/>
            <a:ext cx="7875391" cy="101854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856229-F38C-F62E-9CA2-482B409E4314}"/>
              </a:ext>
            </a:extLst>
          </p:cNvPr>
          <p:cNvSpPr txBox="1"/>
          <p:nvPr/>
        </p:nvSpPr>
        <p:spPr>
          <a:xfrm>
            <a:off x="3396341" y="2383971"/>
            <a:ext cx="8001000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Successfully developed a </a:t>
            </a:r>
            <a:r>
              <a:rPr lang="en-US" b="1" dirty="0">
                <a:ea typeface="+mn-lt"/>
                <a:cs typeface="+mn-lt"/>
              </a:rPr>
              <a:t>GUI-based Railway Ticket Booking System</a:t>
            </a:r>
            <a:r>
              <a:rPr lang="en-US" dirty="0">
                <a:ea typeface="+mn-lt"/>
                <a:cs typeface="+mn-lt"/>
              </a:rPr>
              <a:t> using Java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Implemented </a:t>
            </a:r>
            <a:r>
              <a:rPr lang="en-US" b="1" dirty="0">
                <a:ea typeface="+mn-lt"/>
                <a:cs typeface="+mn-lt"/>
              </a:rPr>
              <a:t>Object-Oriented Programming concepts</a:t>
            </a:r>
            <a:r>
              <a:rPr lang="en-US" dirty="0">
                <a:ea typeface="+mn-lt"/>
                <a:cs typeface="+mn-lt"/>
              </a:rPr>
              <a:t> such as: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Encapsulation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Inhe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ritan</a:t>
            </a:r>
            <a:r>
              <a:rPr lang="en-US" dirty="0">
                <a:ea typeface="+mn-lt"/>
                <a:cs typeface="+mn-lt"/>
              </a:rPr>
              <a:t>ce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Polymorphism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Abstraction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Designed an interactive interface using </a:t>
            </a:r>
            <a:r>
              <a:rPr lang="en-US" b="1" dirty="0">
                <a:ea typeface="+mn-lt"/>
                <a:cs typeface="+mn-lt"/>
              </a:rPr>
              <a:t>Java Swing &amp; AWT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Ensured </a:t>
            </a:r>
            <a:r>
              <a:rPr lang="en-US" b="1" dirty="0">
                <a:ea typeface="+mn-lt"/>
                <a:cs typeface="+mn-lt"/>
              </a:rPr>
              <a:t>thread safety</a:t>
            </a:r>
            <a:r>
              <a:rPr lang="en-US" dirty="0">
                <a:ea typeface="+mn-lt"/>
                <a:cs typeface="+mn-lt"/>
              </a:rPr>
              <a:t> using synchronization to avoid seat conflicts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Improved understanding of </a:t>
            </a:r>
            <a:r>
              <a:rPr lang="en-US" b="1" dirty="0">
                <a:ea typeface="+mn-lt"/>
                <a:cs typeface="+mn-lt"/>
              </a:rPr>
              <a:t>real-world application design</a:t>
            </a:r>
            <a:r>
              <a:rPr lang="en-US" dirty="0">
                <a:ea typeface="+mn-lt"/>
                <a:cs typeface="+mn-lt"/>
              </a:rPr>
              <a:t>, event handling, and collections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This project strengthened practical knowledge of Java and OOP concepts through a real-time application.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188" y="371757"/>
            <a:ext cx="5528217" cy="268538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283" y="3423773"/>
            <a:ext cx="5528217" cy="2360648"/>
          </a:xfrm>
        </p:spPr>
        <p:txBody>
          <a:bodyPr vert="horz" lIns="91440" tIns="45720" rIns="91440" bIns="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Pooja Basavaraj Kuruvinakoppa(1BM24CS203) 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Poorvi T(1BM24CS204)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Avenir Next LT Pro"/>
                <a:ea typeface="Calibri"/>
                <a:cs typeface="Calibri"/>
              </a:rPr>
              <a:t>Pradnya Bhosale (1BM24CS207)</a:t>
            </a:r>
          </a:p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Pragathi M  (1BM24CS208)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 descr="Virtual roadshow on redevelopment of New Delhi railway station extensively  engages stakeholders, ETGovernment">
            <a:extLst>
              <a:ext uri="{FF2B5EF4-FFF2-40B4-BE49-F238E27FC236}">
                <a16:creationId xmlns:a16="http://schemas.microsoft.com/office/drawing/2014/main" id="{E5C51CB5-8434-4E85-1407-84D8BF24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5184476" y="1949512"/>
            <a:ext cx="6826368" cy="385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Vande Bharat Sleeper train trials complete, 50 more in the works: Railways  | India News - Business Standard">
            <a:extLst>
              <a:ext uri="{FF2B5EF4-FFF2-40B4-BE49-F238E27FC236}">
                <a16:creationId xmlns:a16="http://schemas.microsoft.com/office/drawing/2014/main" id="{2061FF23-4687-B6CF-D504-CC942DC95F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4494362" y="948188"/>
            <a:ext cx="7056407" cy="5249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29A7507-429C-A033-9071-0A52047923A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111160" y="1141142"/>
            <a:ext cx="6726694" cy="4573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Railway reservation systems are widely used real-time applications that require accuracy, efficiency, and proper handling of shared resources such as seat availability. Manual ticket booking systems are error-prone and inefficient, making automation essential.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This project presents a Java-based Railway Ticket Booking System with a Graphical User Interface (GUI) developed using Swing and AWT components. The system supports multiple coaches, dynamic seat allocation, passenger-based ticket generation, and cancellation functionality.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The application is designed to be user-friendly, modular, and scalable, making it suitable for understanding how real-world booking systems function while applying core Java programming concepts such as inheritance, polymorphism, encapsulation, synchronization, collections, and event handling.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9355" y="429266"/>
            <a:ext cx="6494127" cy="3790385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nside Train Images – Browse 1,792,549 Stock Photos, Vectors, and Video |  Adobe Stock">
            <a:extLst>
              <a:ext uri="{FF2B5EF4-FFF2-40B4-BE49-F238E27FC236}">
                <a16:creationId xmlns:a16="http://schemas.microsoft.com/office/drawing/2014/main" id="{E8DE75F9-1FCC-3EB3-87C5-B2232A353D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4846787" y="1297558"/>
            <a:ext cx="6696613" cy="45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A0B66-0311-DCC0-9B09-AF7F0CF7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09F1F-56BA-A2A9-4909-8FD7F548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38EE6A-2653-AC39-6D17-992CFAF6B5F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58002" y="1020338"/>
            <a:ext cx="7665254" cy="5521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The objective of this project is to design and implement a Railway Ticket Booking System using Java Swing that simulates real-world railway reservation operations. The system allows users to: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Select source and destination stations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Choose different classes of coaches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View seat availability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Book tickets with passenger details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Calculate ticket fare based on age and coach type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Cancel booked tickets</a:t>
            </a:r>
          </a:p>
          <a:p>
            <a:pPr marL="285750" indent="-285750">
              <a:buChar char="•"/>
            </a:pPr>
            <a:r>
              <a:rPr lang="en-US" dirty="0">
                <a:latin typeface="Times New Roman"/>
                <a:cs typeface="Times New Roman"/>
              </a:rPr>
              <a:t>View booked tickets in a printable ticket format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The project aims to demonstrate the effective application of Object-Oriented Programming (OOP) concepts, GUI development using Java Swing, and thread-safe booking mechanisms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05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8507" y="1425207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Description Of Modules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KANNUR RAILWAY STATION (2025) All You Need to Know BEFORE You Go (with  Photos) - Tripadvisor">
            <a:extLst>
              <a:ext uri="{FF2B5EF4-FFF2-40B4-BE49-F238E27FC236}">
                <a16:creationId xmlns:a16="http://schemas.microsoft.com/office/drawing/2014/main" id="{E4B43C15-32D3-3A03-A234-3AF9AF3C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4659883" y="1053142"/>
            <a:ext cx="6912273" cy="43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1C12F-2CA5-EE5B-823C-F39D80846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59D20-2EC1-C8B0-477C-3D8303A7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11" y="910490"/>
            <a:ext cx="9389288" cy="1362456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1B4E06-EAAD-1994-7C21-1E1AE544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7795D8-F438-AA1B-FF73-3A1898CC24B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54149" y="1958196"/>
            <a:ext cx="5219526" cy="47704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 dirty="0">
                <a:highlight>
                  <a:srgbClr val="FFFFFF"/>
                </a:highlight>
                <a:latin typeface="Times New Roman"/>
                <a:cs typeface="Times New Roman"/>
              </a:rPr>
              <a:t>Main Menu Module</a:t>
            </a:r>
            <a:endParaRPr lang="en-US" sz="1400">
              <a:latin typeface="Times New Roman"/>
              <a:cs typeface="Times New Roman"/>
            </a:endParaRPr>
          </a:p>
          <a:p>
            <a:pPr marL="80010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Entry point of the application</a:t>
            </a: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Provides navigation to booking, cancellation, and ticket viewing</a:t>
            </a: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highlight>
                  <a:srgbClr val="FFFFFF"/>
                </a:highlight>
                <a:latin typeface="Times New Roman"/>
                <a:cs typeface="Times New Roman"/>
              </a:rPr>
              <a:t>Booking Module</a:t>
            </a:r>
            <a:endParaRPr lang="en-US" sz="14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Coach selection</a:t>
            </a: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Station selection</a:t>
            </a: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Seat availability display</a:t>
            </a: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Seat selection</a:t>
            </a: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highlight>
                  <a:srgbClr val="FFFFFF"/>
                </a:highlight>
                <a:latin typeface="Times New Roman"/>
                <a:cs typeface="Times New Roman"/>
              </a:rPr>
              <a:t>Passenger Module</a:t>
            </a:r>
            <a:endParaRPr lang="en-US" sz="1400" dirty="0">
              <a:highlight>
                <a:srgbClr val="FFFFFF"/>
              </a:highlight>
              <a:latin typeface="Times New Roman"/>
              <a:cs typeface="Times New Roman"/>
            </a:endParaRP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Passenger name and age input</a:t>
            </a:r>
          </a:p>
          <a:p>
            <a:pPr marL="742950" lvl="1" indent="-285750">
              <a:buFont typeface="Wingdings"/>
              <a:buChar char="Ø"/>
            </a:pPr>
            <a:r>
              <a:rPr lang="en-US" sz="1400" dirty="0">
                <a:highlight>
                  <a:srgbClr val="FFFFFF"/>
                </a:highlight>
                <a:latin typeface="Times New Roman"/>
                <a:cs typeface="Times New Roman"/>
              </a:rPr>
              <a:t>Validation of passenger data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45CE18-E66F-705C-48A9-117109C550C9}"/>
              </a:ext>
            </a:extLst>
          </p:cNvPr>
          <p:cNvSpPr txBox="1"/>
          <p:nvPr/>
        </p:nvSpPr>
        <p:spPr>
          <a:xfrm>
            <a:off x="5867400" y="1955319"/>
            <a:ext cx="5052778" cy="44730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US" sz="1400" b="1" dirty="0">
                <a:latin typeface="Times New Roman"/>
                <a:cs typeface="Times New Roman"/>
              </a:rPr>
              <a:t>Ticket Module</a:t>
            </a:r>
            <a:endParaRPr lang="en-US" sz="1400" dirty="0">
              <a:latin typeface="Times New Roman"/>
              <a:cs typeface="Times New Roman"/>
            </a:endParaRP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Ticket generation</a:t>
            </a: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Ticket storage</a:t>
            </a: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Fare calculation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US" sz="1400" b="1" dirty="0">
                <a:latin typeface="Times New Roman"/>
                <a:cs typeface="Times New Roman"/>
              </a:rPr>
              <a:t>Cancellation Module</a:t>
            </a:r>
            <a:endParaRPr lang="en-US" sz="1400" dirty="0">
              <a:latin typeface="Times New Roman"/>
              <a:cs typeface="Times New Roman"/>
            </a:endParaRP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Ticket cancellation using seat ID</a:t>
            </a: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Seat availability restoration</a:t>
            </a:r>
          </a:p>
          <a:p>
            <a:pPr marL="285750" indent="-285750">
              <a:lnSpc>
                <a:spcPts val="2000"/>
              </a:lnSpc>
              <a:spcAft>
                <a:spcPts val="1200"/>
              </a:spcAft>
              <a:buFont typeface="Arial,Sans-Serif"/>
              <a:buChar char="•"/>
            </a:pPr>
            <a:r>
              <a:rPr lang="en-US" sz="1400" b="1" dirty="0">
                <a:latin typeface="Times New Roman"/>
                <a:cs typeface="Times New Roman"/>
              </a:rPr>
              <a:t>View Tickets Module</a:t>
            </a:r>
            <a:endParaRPr lang="en-US" sz="1400" dirty="0">
              <a:latin typeface="Times New Roman"/>
              <a:cs typeface="Times New Roman"/>
            </a:endParaRP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Display of booked tickets</a:t>
            </a:r>
          </a:p>
          <a:p>
            <a:pPr marL="742950" lvl="1" indent="-285750">
              <a:lnSpc>
                <a:spcPts val="2000"/>
              </a:lnSpc>
              <a:spcAft>
                <a:spcPts val="1200"/>
              </a:spcAft>
              <a:buFont typeface="Wingdings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Printable ticket-style layout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50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603527" cy="1068556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01925" y="1980811"/>
            <a:ext cx="3765311" cy="45608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User</a:t>
            </a:r>
          </a:p>
          <a:p>
            <a:r>
              <a:rPr lang="en-US" dirty="0">
                <a:latin typeface="Times New Roman"/>
                <a:cs typeface="Times New Roman"/>
              </a:rPr>
              <a:t>│</a:t>
            </a:r>
          </a:p>
          <a:p>
            <a:r>
              <a:rPr lang="en-US" dirty="0">
                <a:latin typeface="Times New Roman"/>
                <a:cs typeface="Times New Roman"/>
              </a:rPr>
              <a:t>▼</a:t>
            </a:r>
          </a:p>
          <a:p>
            <a:r>
              <a:rPr lang="en-US" dirty="0">
                <a:latin typeface="Times New Roman"/>
                <a:cs typeface="Times New Roman"/>
              </a:rPr>
              <a:t>Main Menu</a:t>
            </a:r>
          </a:p>
          <a:p>
            <a:r>
              <a:rPr lang="en-US" dirty="0">
                <a:latin typeface="Times New Roman"/>
                <a:cs typeface="Times New Roman"/>
              </a:rPr>
              <a:t>│</a:t>
            </a:r>
          </a:p>
          <a:p>
            <a:r>
              <a:rPr lang="en-US" dirty="0">
                <a:latin typeface="Times New Roman"/>
                <a:cs typeface="Times New Roman"/>
              </a:rPr>
              <a:t>├── Book Ticket</a:t>
            </a:r>
          </a:p>
          <a:p>
            <a:r>
              <a:rPr lang="en-US" dirty="0">
                <a:latin typeface="Times New Roman"/>
                <a:cs typeface="Times New Roman"/>
              </a:rPr>
              <a:t>│     ├── Select Coach &amp; Stations</a:t>
            </a:r>
          </a:p>
          <a:p>
            <a:r>
              <a:rPr lang="en-US" dirty="0">
                <a:latin typeface="Times New Roman"/>
                <a:cs typeface="Times New Roman"/>
              </a:rPr>
              <a:t>│     ├── Select Seats</a:t>
            </a:r>
          </a:p>
          <a:p>
            <a:r>
              <a:rPr lang="en-US" dirty="0">
                <a:latin typeface="Times New Roman"/>
                <a:cs typeface="Times New Roman"/>
              </a:rPr>
              <a:t>│     ├── Enter Passenger Details</a:t>
            </a:r>
          </a:p>
          <a:p>
            <a:r>
              <a:rPr lang="en-US" dirty="0">
                <a:latin typeface="Times New Roman"/>
                <a:cs typeface="Times New Roman"/>
              </a:rPr>
              <a:t>│     └── Generate Ticket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A4356-8295-AAC5-5D08-2F0BB711CD80}"/>
              </a:ext>
            </a:extLst>
          </p:cNvPr>
          <p:cNvSpPr txBox="1"/>
          <p:nvPr/>
        </p:nvSpPr>
        <p:spPr>
          <a:xfrm>
            <a:off x="4065344" y="3435901"/>
            <a:ext cx="4281288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│</a:t>
            </a:r>
            <a:endParaRPr lang="en-US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├── Cancel Ticket</a:t>
            </a:r>
            <a:endParaRPr lang="en-US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│     └── Free Seat &amp; Remove Ticket</a:t>
            </a:r>
            <a:endParaRPr lang="en-US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│</a:t>
            </a:r>
            <a:endParaRPr lang="en-US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└── View Tickets</a:t>
            </a:r>
            <a:endParaRPr lang="en-US">
              <a:latin typeface="Times New Roman"/>
              <a:cs typeface="Times New Roman"/>
            </a:endParaRP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       └── Display Printable 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499</Words>
  <Application>Microsoft Office PowerPoint</Application>
  <PresentationFormat>Widescreen</PresentationFormat>
  <Paragraphs>124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Custom</vt:lpstr>
      <vt:lpstr>Railway Ticket Booking</vt:lpstr>
      <vt:lpstr>Outline</vt:lpstr>
      <vt:lpstr>Introduction</vt:lpstr>
      <vt:lpstr>PowerPoint Presentation</vt:lpstr>
      <vt:lpstr>Objective</vt:lpstr>
      <vt:lpstr>PowerPoint Presentation</vt:lpstr>
      <vt:lpstr>Description Of Modules</vt:lpstr>
      <vt:lpstr>Modules</vt:lpstr>
      <vt:lpstr>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Booking Flow</vt:lpstr>
      <vt:lpstr>Synchronization Flow</vt:lpstr>
      <vt:lpstr>Future Enhancements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Railway Ticket Booking</dc:title>
  <dc:creator/>
  <cp:lastModifiedBy>Pooja Kuruvinakoppa</cp:lastModifiedBy>
  <cp:revision>473</cp:revision>
  <dcterms:created xsi:type="dcterms:W3CDTF">2025-12-22T19:15:23Z</dcterms:created>
  <dcterms:modified xsi:type="dcterms:W3CDTF">2025-12-30T06:08:15Z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